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Lst>
  <p:notesMasterIdLst>
    <p:notesMasterId r:id="rId8"/>
  </p:notesMasterIdLst>
  <p:sldIdLst>
    <p:sldId id="314" r:id="rId2"/>
    <p:sldId id="315" r:id="rId3"/>
    <p:sldId id="316" r:id="rId4"/>
    <p:sldId id="317" r:id="rId5"/>
    <p:sldId id="318" r:id="rId6"/>
    <p:sldId id="319" r:id="rId7"/>
  </p:sldIdLst>
  <p:sldSz cx="9144000" cy="6858000" type="screen4x3"/>
  <p:notesSz cx="6797675" cy="9926638"/>
  <p:custDataLst>
    <p:tags r:id="rId9"/>
  </p:custDataLst>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6202" autoAdjust="0"/>
    <p:restoredTop sz="86474"/>
  </p:normalViewPr>
  <p:slideViewPr>
    <p:cSldViewPr showGuides="1">
      <p:cViewPr varScale="1">
        <p:scale>
          <a:sx n="75" d="100"/>
          <a:sy n="75" d="100"/>
        </p:scale>
        <p:origin x="-1517" y="-77"/>
      </p:cViewPr>
      <p:guideLst>
        <p:guide orient="horz" pos="2160"/>
        <p:guide pos="2848"/>
      </p:guideLst>
    </p:cSldViewPr>
  </p:slideViewPr>
  <p:outlineViewPr>
    <p:cViewPr>
      <p:scale>
        <a:sx n="33" d="100"/>
        <a:sy n="33" d="100"/>
      </p:scale>
      <p:origin x="0" y="168"/>
    </p:cViewPr>
  </p:outlineViewPr>
  <p:notesTextViewPr>
    <p:cViewPr>
      <p:scale>
        <a:sx n="100" d="100"/>
        <a:sy n="100" d="100"/>
      </p:scale>
      <p:origin x="0" y="0"/>
    </p:cViewPr>
  </p:notesTextViewPr>
  <p:notesViewPr>
    <p:cSldViewPr>
      <p:cViewPr varScale="1">
        <p:scale>
          <a:sx n="60" d="100"/>
          <a:sy n="60" d="100"/>
        </p:scale>
        <p:origin x="-3326" y="-96"/>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lstStyle>
            <a:lvl1pPr eaLnBrk="1" hangingPunct="1">
              <a:defRPr sz="1200">
                <a:latin typeface="Calibri" panose="020F050202020403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3" name="日期占位符 2"/>
          <p:cNvSpPr>
            <a:spLocks noGrp="1"/>
          </p:cNvSpPr>
          <p:nvPr>
            <p:ph type="dt" idx="1"/>
          </p:nvPr>
        </p:nvSpPr>
        <p:spPr>
          <a:xfrm>
            <a:off x="3849688" y="0"/>
            <a:ext cx="2946400" cy="496888"/>
          </a:xfrm>
          <a:prstGeom prst="rect">
            <a:avLst/>
          </a:prstGeom>
        </p:spPr>
        <p:txBody>
          <a:bodyPr vert="horz" wrap="square" lIns="91440" tIns="45720" rIns="91440" bIns="45720" numCol="1" anchor="t" anchorCtr="0" compatLnSpc="1"/>
          <a:lstStyle>
            <a:lvl1pPr algn="r" eaLnBrk="1" hangingPunct="1">
              <a:defRPr sz="1200">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917575" y="744538"/>
            <a:ext cx="4962525" cy="3722688"/>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79450" y="4714875"/>
            <a:ext cx="5438775" cy="4467225"/>
          </a:xfrm>
          <a:prstGeom prst="rect">
            <a:avLst/>
          </a:prstGeom>
        </p:spPr>
        <p:txBody>
          <a:bodyPr vert="horz" wrap="square" lIns="91440" tIns="45720" rIns="91440" bIns="45720" numCol="1" anchor="t" anchorCtr="0" compatLnSpc="1">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单击此处编辑母版文本样式</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第二级</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第三级</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第四级</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第五级</a:t>
            </a:r>
          </a:p>
        </p:txBody>
      </p:sp>
      <p:sp>
        <p:nvSpPr>
          <p:cNvPr id="6" name="页脚占位符 5"/>
          <p:cNvSpPr>
            <a:spLocks noGrp="1"/>
          </p:cNvSpPr>
          <p:nvPr>
            <p:ph type="ftr" sz="quarter" idx="4"/>
          </p:nvPr>
        </p:nvSpPr>
        <p:spPr>
          <a:xfrm>
            <a:off x="0" y="9428163"/>
            <a:ext cx="2946400" cy="496888"/>
          </a:xfrm>
          <a:prstGeom prst="rect">
            <a:avLst/>
          </a:prstGeom>
        </p:spPr>
        <p:txBody>
          <a:bodyPr vert="horz" wrap="square" lIns="91440" tIns="45720" rIns="91440" bIns="45720" numCol="1" anchor="b" anchorCtr="0" compatLnSpc="1"/>
          <a:lstStyle>
            <a:lvl1pPr eaLnBrk="1" hangingPunct="1">
              <a:defRPr sz="1200">
                <a:latin typeface="Calibri" panose="020F050202020403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49688" y="9428163"/>
            <a:ext cx="2946400" cy="496888"/>
          </a:xfrm>
          <a:prstGeom prst="rect">
            <a:avLst/>
          </a:prstGeom>
        </p:spPr>
        <p:txBody>
          <a:bodyPr vert="horz" wrap="square" lIns="91440" tIns="45720" rIns="91440" bIns="45720" numCol="1" anchor="b" anchorCtr="0" compatLnSpc="1"/>
          <a:lstStyle>
            <a:lvl1pPr algn="r" eaLnBrk="1" hangingPunct="1">
              <a:defRPr sz="1200">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EF8773C0-F61C-49DF-B1F5-7B68BDB5099D}" type="slidenum">
              <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 xmlns:p14="http://schemas.microsoft.com/office/powerpoint/2010/main" val="99499423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12" name="页脚占位符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D55CBB3-EF65-44AF-9B9F-22BEB80B61A9}"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D55CBB3-EF65-44AF-9B9F-22BEB80B61A9}"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D55CBB3-EF65-44AF-9B9F-22BEB80B61A9}"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D55CBB3-EF65-44AF-9B9F-22BEB80B61A9}"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D55CBB3-EF65-44AF-9B9F-22BEB80B61A9}"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D55CBB3-EF65-44AF-9B9F-22BEB80B61A9}"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D55CBB3-EF65-44AF-9B9F-22BEB80B61A9}"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dirty="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D55CBB3-EF65-44AF-9B9F-22BEB80B61A9}"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D55CBB3-EF65-44AF-9B9F-22BEB80B61A9}"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D55CBB3-EF65-44AF-9B9F-22BEB80B61A9}"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p>
        </p:txBody>
      </p:sp>
      <p:sp>
        <p:nvSpPr>
          <p:cNvPr id="1027" name="文本占位符 2"/>
          <p:cNvSpPr>
            <a:spLocks noGrp="1"/>
          </p:cNvSpPr>
          <p:nvPr>
            <p:ph type="body" idx="1"/>
          </p:nvPr>
        </p:nvSpPr>
        <p:spPr>
          <a:xfrm>
            <a:off x="457200" y="1600200"/>
            <a:ext cx="8229600" cy="4525963"/>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lstStyle>
            <a:lvl1pPr eaLnBrk="1" hangingPunct="1">
              <a:defRPr sz="1200">
                <a:solidFill>
                  <a:srgbClr val="898989"/>
                </a:solidFill>
                <a:latin typeface="Calibri" panose="020F050202020403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lstStyle>
            <a:lvl1pPr algn="ctr" eaLnBrk="1" hangingPunct="1">
              <a:defRPr sz="1200">
                <a:solidFill>
                  <a:srgbClr val="898989"/>
                </a:solidFill>
                <a:latin typeface="Calibri" panose="020F050202020403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eaLnBrk="1" hangingPunct="1">
              <a:defRPr sz="1200">
                <a:solidFill>
                  <a:srgbClr val="898989"/>
                </a:solidFill>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D55CBB3-EF65-44AF-9B9F-22BEB80B61A9}"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pic>
        <p:nvPicPr>
          <p:cNvPr id="10" name="图片 3" descr="C:\Users\Administrator\Desktop\微信图片_20190409221331.jpg微信图片_20190409221331"/>
          <p:cNvPicPr>
            <a:picLocks noChangeAspect="1"/>
          </p:cNvPicPr>
          <p:nvPr userDrawn="1"/>
        </p:nvPicPr>
        <p:blipFill>
          <a:blip r:embed="rId13" cstate="print"/>
          <a:srcRect t="19785" b="23413"/>
          <a:stretch>
            <a:fillRect/>
          </a:stretch>
        </p:blipFill>
        <p:spPr>
          <a:xfrm>
            <a:off x="7429520" y="6000768"/>
            <a:ext cx="1596390" cy="7366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2786050" y="1214422"/>
            <a:ext cx="6858048" cy="1477328"/>
          </a:xfrm>
          <a:prstGeom prst="rect">
            <a:avLst/>
          </a:prstGeom>
          <a:noFill/>
          <a:ln w="9525">
            <a:noFill/>
            <a:miter lim="800000"/>
            <a:headEnd/>
            <a:tailEnd/>
          </a:ln>
        </p:spPr>
        <p:txBody>
          <a:bodyPr wrap="square" anchor="ctr">
            <a:spAutoFit/>
          </a:bodyPr>
          <a:lstStyle/>
          <a:p>
            <a:pPr fontAlgn="base">
              <a:spcBef>
                <a:spcPct val="0"/>
              </a:spcBef>
              <a:spcAft>
                <a:spcPct val="0"/>
              </a:spcAft>
              <a:tabLst>
                <a:tab pos="304800" algn="l"/>
              </a:tabLst>
            </a:pPr>
            <a:r>
              <a:rPr lang="en-US" altLang="zh-CN" sz="2000" b="1" dirty="0" smtClean="0">
                <a:latin typeface="Arial" charset="0"/>
                <a:ea typeface="宋体" charset="-122"/>
              </a:rPr>
              <a:t>T</a:t>
            </a:r>
            <a:r>
              <a:rPr lang="en-US" altLang="zh-CN" sz="2000" b="1" dirty="0">
                <a:latin typeface="Arial" charset="0"/>
                <a:ea typeface="宋体" charset="-122"/>
              </a:rPr>
              <a:t>. T. </a:t>
            </a:r>
            <a:r>
              <a:rPr lang="en-US" altLang="zh-CN" sz="2000" b="1" dirty="0" smtClean="0">
                <a:latin typeface="Arial" charset="0"/>
                <a:ea typeface="宋体" charset="-122"/>
              </a:rPr>
              <a:t>Chen</a:t>
            </a:r>
          </a:p>
          <a:p>
            <a:pPr fontAlgn="base">
              <a:spcBef>
                <a:spcPct val="0"/>
              </a:spcBef>
              <a:spcAft>
                <a:spcPct val="0"/>
              </a:spcAft>
              <a:tabLst>
                <a:tab pos="304800" algn="l"/>
              </a:tabLst>
            </a:pPr>
            <a:endParaRPr lang="en-US" altLang="zh-CN" sz="2000" b="1" dirty="0" smtClean="0">
              <a:latin typeface="Arial" charset="0"/>
              <a:ea typeface="宋体" charset="-122"/>
            </a:endParaRPr>
          </a:p>
          <a:p>
            <a:pPr>
              <a:tabLst>
                <a:tab pos="304800" algn="l"/>
              </a:tabLst>
            </a:pPr>
            <a:r>
              <a:rPr lang="en-US" sz="1600" b="1" dirty="0" smtClean="0"/>
              <a:t>Operating Partner</a:t>
            </a:r>
            <a:br>
              <a:rPr lang="en-US" sz="1600" b="1" dirty="0" smtClean="0"/>
            </a:br>
            <a:r>
              <a:rPr lang="en-US" sz="1600" dirty="0" err="1" smtClean="0"/>
              <a:t>Taplow</a:t>
            </a:r>
            <a:r>
              <a:rPr lang="en-US" sz="1600" dirty="0" smtClean="0"/>
              <a:t> Management Consulting</a:t>
            </a:r>
            <a:endParaRPr lang="en-US" altLang="zh-CN" sz="1600" dirty="0">
              <a:ea typeface="宋体" charset="-122"/>
            </a:endParaRPr>
          </a:p>
          <a:p>
            <a:pPr eaLnBrk="1" hangingPunct="1">
              <a:tabLst>
                <a:tab pos="304800" algn="l"/>
              </a:tabLst>
            </a:pPr>
            <a:endParaRPr lang="en-US" altLang="zh-CN" sz="1800" b="0" dirty="0">
              <a:ea typeface="宋体" charset="-122"/>
            </a:endParaRPr>
          </a:p>
        </p:txBody>
      </p:sp>
      <p:pic>
        <p:nvPicPr>
          <p:cNvPr id="4" name="图片 3" descr="C:\Users\TT Chen\AppData\Local\Microsoft\Windows\INetCache\Content.Word\Chen Photo 1, 4-16-17 副本3.jpg"/>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642910" y="785794"/>
            <a:ext cx="1259205" cy="1621790"/>
          </a:xfrm>
          <a:prstGeom prst="rect">
            <a:avLst/>
          </a:prstGeom>
          <a:noFill/>
          <a:ln>
            <a:noFill/>
          </a:ln>
        </p:spPr>
      </p:pic>
      <p:sp>
        <p:nvSpPr>
          <p:cNvPr id="20481" name="Rectangle 1"/>
          <p:cNvSpPr>
            <a:spLocks noChangeArrowheads="1"/>
          </p:cNvSpPr>
          <p:nvPr/>
        </p:nvSpPr>
        <p:spPr bwMode="auto">
          <a:xfrm>
            <a:off x="500034" y="2786058"/>
            <a:ext cx="8215370" cy="26673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6000" marR="0" lvl="0" indent="0" algn="just" defTabSz="914400" rtl="0" eaLnBrk="1" fontAlgn="base" latinLnBrk="0" hangingPunct="1">
              <a:lnSpc>
                <a:spcPct val="100000"/>
              </a:lnSpc>
              <a:spcBef>
                <a:spcPts val="0"/>
              </a:spcBef>
              <a:spcAft>
                <a:spcPts val="800"/>
              </a:spcAft>
              <a:buClrTx/>
              <a:buSzTx/>
              <a:tabLst/>
            </a:pPr>
            <a:r>
              <a:rPr kumimoji="0" lang="en-US" altLang="zh-CN"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 T. Chen is a free-lance Operating Partner for private equity firms and multinationals.  He specializes in interim general management and executive coaching.  He has completed 11interim GM/CEO assignments for portfolio companies for EQT Partners, CITIC Capital Partners and Blue Point Capital Partners, as well as for western MNCs and </a:t>
            </a:r>
            <a:r>
              <a:rPr kumimoji="0" lang="en-US" altLang="zh-CN" sz="1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SMEs.He</a:t>
            </a:r>
            <a:r>
              <a:rPr kumimoji="0" lang="en-US" altLang="zh-CN"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has coached over 60 executives in Ford, TRW Automotive (</a:t>
            </a:r>
            <a:r>
              <a:rPr kumimoji="0" lang="en-US" altLang="zh-CN" sz="1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Zf</a:t>
            </a:r>
            <a:r>
              <a:rPr kumimoji="0" lang="en-US" altLang="zh-CN"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Fonterra, Tyco Electronics, Associated British Food, GSK, Pfizer, </a:t>
            </a:r>
            <a:r>
              <a:rPr kumimoji="0" lang="en-US" altLang="zh-CN" sz="1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Givaudan</a:t>
            </a:r>
            <a:r>
              <a:rPr kumimoji="0" lang="en-US" altLang="zh-CN"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and </a:t>
            </a:r>
            <a:r>
              <a:rPr kumimoji="0" lang="en-US" altLang="zh-CN" sz="1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Schaeffler</a:t>
            </a:r>
            <a:r>
              <a:rPr kumimoji="0" lang="en-US" altLang="zh-CN"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n-US" altLang="zh-CN" sz="2000" b="0" i="0" u="none" strike="noStrike" cap="none" normalizeH="0" baseline="0" dirty="0" smtClean="0">
              <a:ln>
                <a:noFill/>
              </a:ln>
              <a:solidFill>
                <a:schemeClr val="tx1"/>
              </a:solidFill>
              <a:effectLst/>
              <a:latin typeface="Arial" pitchFamily="34" charset="0"/>
              <a:ea typeface="Times New Roman" pitchFamily="18" charset="0"/>
              <a:cs typeface="宋体" pitchFamily="2" charset="-122"/>
            </a:endParaRPr>
          </a:p>
          <a:p>
            <a:pPr marL="36000" marR="0" lvl="0" indent="0" algn="just" defTabSz="914400" rtl="0" eaLnBrk="0" fontAlgn="base" latinLnBrk="0" hangingPunct="0">
              <a:lnSpc>
                <a:spcPct val="100000"/>
              </a:lnSpc>
              <a:spcBef>
                <a:spcPts val="0"/>
              </a:spcBef>
              <a:spcAft>
                <a:spcPts val="800"/>
              </a:spcAft>
              <a:buClrTx/>
              <a:buSzTx/>
              <a:tabLst/>
            </a:pPr>
            <a:r>
              <a:rPr kumimoji="0" lang="en-US" altLang="zh-CN"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 T. also has over 25 years of operations and technical experience in multinational companies, including 12 years of start-up and building industrial and consumer businesses for Avery Dennison in China, Japan and Southeast Asia.</a:t>
            </a:r>
            <a:endParaRPr kumimoji="0" lang="en-US" altLang="zh-CN" sz="2000" b="0" i="0" u="none" strike="noStrike" cap="none" normalizeH="0" baseline="0" dirty="0" smtClean="0">
              <a:ln>
                <a:noFill/>
              </a:ln>
              <a:solidFill>
                <a:schemeClr val="tx1"/>
              </a:solidFill>
              <a:effectLst/>
              <a:latin typeface="Arial" pitchFamily="34" charset="0"/>
              <a:ea typeface="Times New Roman" pitchFamily="18" charset="0"/>
              <a:cs typeface="宋体" pitchFamily="2" charset="-122"/>
            </a:endParaRPr>
          </a:p>
          <a:p>
            <a:pPr marL="36000" marR="0" lvl="0" indent="0" algn="just" defTabSz="914400" rtl="0" eaLnBrk="0" fontAlgn="base" latinLnBrk="0" hangingPunct="0">
              <a:lnSpc>
                <a:spcPct val="100000"/>
              </a:lnSpc>
              <a:spcBef>
                <a:spcPts val="0"/>
              </a:spcBef>
              <a:spcAft>
                <a:spcPts val="800"/>
              </a:spcAft>
              <a:buClrTx/>
              <a:buSzTx/>
              <a:tabLst/>
            </a:pPr>
            <a:r>
              <a:rPr kumimoji="0" lang="en-US" altLang="zh-CN"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 T. is Co-Chair of Manufacturers Business Council of American Chamber of Commerce in Shanghai.  T. T. is also Shanghai Chapter Lead for Asia Transformation and Turnaround Association.</a:t>
            </a:r>
            <a:endParaRPr kumimoji="0" lang="en-US" altLang="zh-CN" sz="3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extLst>
      <p:ext uri="{BB962C8B-B14F-4D97-AF65-F5344CB8AC3E}">
        <p14:creationId xmlns="" xmlns:p14="http://schemas.microsoft.com/office/powerpoint/2010/main" val="451824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2786050" y="785794"/>
            <a:ext cx="5929354" cy="1200329"/>
          </a:xfrm>
          <a:prstGeom prst="rect">
            <a:avLst/>
          </a:prstGeom>
          <a:noFill/>
          <a:ln w="9525">
            <a:noFill/>
            <a:miter lim="800000"/>
            <a:headEnd/>
            <a:tailEnd/>
          </a:ln>
        </p:spPr>
        <p:txBody>
          <a:bodyPr wrap="square" anchor="ctr">
            <a:spAutoFit/>
          </a:bodyPr>
          <a:lstStyle/>
          <a:p>
            <a:pPr>
              <a:tabLst>
                <a:tab pos="304800" algn="l"/>
              </a:tabLst>
            </a:pPr>
            <a:r>
              <a:rPr lang="en-US" altLang="zh-CN" sz="2000" b="1" dirty="0" smtClean="0">
                <a:latin typeface="Arial" charset="0"/>
                <a:ea typeface="宋体" charset="-122"/>
              </a:rPr>
              <a:t>James Greener</a:t>
            </a:r>
          </a:p>
          <a:p>
            <a:pPr>
              <a:tabLst>
                <a:tab pos="304800" algn="l"/>
              </a:tabLst>
            </a:pPr>
            <a:endParaRPr lang="en-US" altLang="zh-CN" sz="2000" b="1" dirty="0" smtClean="0">
              <a:latin typeface="Arial" charset="0"/>
              <a:ea typeface="宋体" charset="-122"/>
            </a:endParaRPr>
          </a:p>
          <a:p>
            <a:r>
              <a:rPr lang="en-GB" sz="1600" b="1" dirty="0" smtClean="0"/>
              <a:t>Director</a:t>
            </a:r>
          </a:p>
          <a:p>
            <a:r>
              <a:rPr lang="en-GB" sz="1600" dirty="0" smtClean="0"/>
              <a:t>Asia Transformation and Turnaround Association</a:t>
            </a:r>
            <a:endParaRPr lang="zh-CN" altLang="en-US" sz="1600" dirty="0" smtClean="0"/>
          </a:p>
        </p:txBody>
      </p:sp>
      <p:sp>
        <p:nvSpPr>
          <p:cNvPr id="20481" name="Rectangle 1"/>
          <p:cNvSpPr>
            <a:spLocks noChangeArrowheads="1"/>
          </p:cNvSpPr>
          <p:nvPr/>
        </p:nvSpPr>
        <p:spPr bwMode="auto">
          <a:xfrm>
            <a:off x="500034" y="2214554"/>
            <a:ext cx="8215370" cy="38472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Aft>
                <a:spcPts val="800"/>
              </a:spcAft>
            </a:pPr>
            <a:r>
              <a:rPr lang="en-GB" sz="1400" dirty="0" smtClean="0"/>
              <a:t>James Greener was born and educated in Britain.  He worked for 8 years in Asian capital markets in London before moving to China in 1994.</a:t>
            </a:r>
            <a:endParaRPr lang="zh-CN" altLang="en-US" sz="1400" dirty="0" smtClean="0"/>
          </a:p>
          <a:p>
            <a:pPr algn="just">
              <a:spcAft>
                <a:spcPts val="800"/>
              </a:spcAft>
            </a:pPr>
            <a:r>
              <a:rPr lang="en-GB" sz="1400" dirty="0" smtClean="0"/>
              <a:t>For over 20 years he has </a:t>
            </a:r>
            <a:r>
              <a:rPr lang="en-GB" sz="1400" dirty="0" err="1" smtClean="0"/>
              <a:t>focusedon</a:t>
            </a:r>
            <a:r>
              <a:rPr lang="en-GB" sz="1400" dirty="0" smtClean="0"/>
              <a:t> the integration and transformation of industrial and automotive </a:t>
            </a:r>
            <a:r>
              <a:rPr lang="en-GB" sz="1400" dirty="0" err="1" smtClean="0"/>
              <a:t>enterprises.From</a:t>
            </a:r>
            <a:r>
              <a:rPr lang="en-GB" sz="1400" dirty="0" smtClean="0"/>
              <a:t> 1999 to 2003 he worked on fifteen restructuring, integration and transformation projects in China with PwC ranging from industrial state enterprises to a private equity backed IT systems integrator.  He then </a:t>
            </a:r>
            <a:r>
              <a:rPr lang="en-GB" sz="1400" dirty="0" err="1" smtClean="0"/>
              <a:t>ranBMW</a:t>
            </a:r>
            <a:r>
              <a:rPr lang="en-GB" sz="1400" dirty="0" smtClean="0"/>
              <a:t> Supplier Development in Greater China for five years and from 2010 to 2012 Daimler Van Interior at Fujian Benz.  He has led over 50 automotive supplier development </a:t>
            </a:r>
            <a:r>
              <a:rPr lang="en-GB" sz="1400" dirty="0" err="1" smtClean="0"/>
              <a:t>programsas</a:t>
            </a:r>
            <a:r>
              <a:rPr lang="en-GB" sz="1400" dirty="0" smtClean="0"/>
              <a:t> a VDA 6.3 Process Auditor.  He also delivers industrial transformation projects in other industries, recent examples being pumps, chemicals and refrigerators.  Digital transformation is an ongoing theme, especially the deployment of </a:t>
            </a:r>
            <a:r>
              <a:rPr lang="en-GB" sz="1400" dirty="0" err="1" smtClean="0"/>
              <a:t>blockchain</a:t>
            </a:r>
            <a:r>
              <a:rPr lang="en-GB" sz="1400" dirty="0" smtClean="0"/>
              <a:t>-enabled smart contracts in supply chain finance and value network integration.</a:t>
            </a:r>
            <a:endParaRPr lang="zh-CN" altLang="en-US" sz="1400" dirty="0" smtClean="0"/>
          </a:p>
          <a:p>
            <a:pPr algn="just">
              <a:spcAft>
                <a:spcPts val="800"/>
              </a:spcAft>
            </a:pPr>
            <a:r>
              <a:rPr lang="en-GB" sz="1400" dirty="0" smtClean="0"/>
              <a:t>James is currently VP Operations of </a:t>
            </a:r>
            <a:r>
              <a:rPr lang="en-GB" sz="1400" dirty="0" err="1" smtClean="0"/>
              <a:t>Kelvion</a:t>
            </a:r>
            <a:r>
              <a:rPr lang="en-GB" sz="1400" dirty="0" smtClean="0"/>
              <a:t> Heat Exchangers China, leading its turnaround after years of decline and its transformation into an innovative industrial leader.</a:t>
            </a:r>
            <a:endParaRPr lang="zh-CN" altLang="en-US" sz="1400" dirty="0" smtClean="0"/>
          </a:p>
          <a:p>
            <a:pPr algn="just">
              <a:spcAft>
                <a:spcPts val="800"/>
              </a:spcAft>
            </a:pPr>
            <a:r>
              <a:rPr lang="en-GB" sz="1400" dirty="0" smtClean="0"/>
              <a:t>He lives in Shanghai with his wife and two children.  James speaks Mandarin and German, holds an MBA degree focused on Chinese state-owned enterprise </a:t>
            </a:r>
            <a:r>
              <a:rPr lang="en-GB" sz="1400" dirty="0" err="1" smtClean="0"/>
              <a:t>restructuring,formerly</a:t>
            </a:r>
            <a:r>
              <a:rPr lang="en-GB" sz="1400" dirty="0" smtClean="0"/>
              <a:t> chaired the Asia Transformation and Turnaround </a:t>
            </a:r>
            <a:r>
              <a:rPr lang="en-GB" sz="1400" dirty="0" err="1" smtClean="0"/>
              <a:t>Associationand</a:t>
            </a:r>
            <a:r>
              <a:rPr lang="en-GB" sz="1400" dirty="0" smtClean="0"/>
              <a:t> writes on the birth of the Industrial Revolution.</a:t>
            </a:r>
            <a:endParaRPr lang="zh-CN" altLang="en-US" sz="1400" dirty="0"/>
          </a:p>
        </p:txBody>
      </p:sp>
      <p:pic>
        <p:nvPicPr>
          <p:cNvPr id="6"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l="26665" r="13334"/>
          <a:stretch>
            <a:fillRect/>
          </a:stretch>
        </p:blipFill>
        <p:spPr bwMode="auto">
          <a:xfrm>
            <a:off x="642910" y="428604"/>
            <a:ext cx="1285884" cy="1642429"/>
          </a:xfrm>
          <a:prstGeom prst="rect">
            <a:avLst/>
          </a:prstGeom>
          <a:noFill/>
          <a:ln>
            <a:noFill/>
          </a:ln>
        </p:spPr>
      </p:pic>
    </p:spTree>
    <p:extLst>
      <p:ext uri="{BB962C8B-B14F-4D97-AF65-F5344CB8AC3E}">
        <p14:creationId xmlns="" xmlns:p14="http://schemas.microsoft.com/office/powerpoint/2010/main" val="451824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2786050" y="785794"/>
            <a:ext cx="5929354" cy="1200329"/>
          </a:xfrm>
          <a:prstGeom prst="rect">
            <a:avLst/>
          </a:prstGeom>
          <a:noFill/>
          <a:ln w="9525">
            <a:noFill/>
            <a:miter lim="800000"/>
            <a:headEnd/>
            <a:tailEnd/>
          </a:ln>
        </p:spPr>
        <p:txBody>
          <a:bodyPr wrap="square" anchor="ctr">
            <a:spAutoFit/>
          </a:bodyPr>
          <a:lstStyle/>
          <a:p>
            <a:pPr>
              <a:tabLst>
                <a:tab pos="304800" algn="l"/>
              </a:tabLst>
            </a:pPr>
            <a:r>
              <a:rPr lang="en-US" sz="2000" b="1" dirty="0" err="1" smtClean="0"/>
              <a:t>Ching</a:t>
            </a:r>
            <a:r>
              <a:rPr lang="en-US" sz="2000" b="1" dirty="0" smtClean="0"/>
              <a:t>-Ming " Jimmy " Chen</a:t>
            </a:r>
          </a:p>
          <a:p>
            <a:pPr>
              <a:tabLst>
                <a:tab pos="304800" algn="l"/>
              </a:tabLst>
            </a:pPr>
            <a:endParaRPr lang="en-US" altLang="zh-CN" sz="2000" b="1" dirty="0" smtClean="0">
              <a:latin typeface="Arial" charset="0"/>
              <a:ea typeface="宋体" charset="-122"/>
            </a:endParaRPr>
          </a:p>
          <a:p>
            <a:r>
              <a:rPr lang="en-US" altLang="zh-CN" sz="1600" b="1" dirty="0" smtClean="0"/>
              <a:t>President</a:t>
            </a:r>
            <a:endParaRPr lang="zh-CN" altLang="en-US" sz="1600" b="1" dirty="0" smtClean="0"/>
          </a:p>
          <a:p>
            <a:r>
              <a:rPr lang="en-US" sz="1600" dirty="0" smtClean="0"/>
              <a:t>CAROTA</a:t>
            </a:r>
            <a:endParaRPr lang="zh-CN" altLang="en-US" sz="1600" dirty="0" smtClean="0"/>
          </a:p>
        </p:txBody>
      </p:sp>
      <p:sp>
        <p:nvSpPr>
          <p:cNvPr id="20481" name="Rectangle 1"/>
          <p:cNvSpPr>
            <a:spLocks noChangeArrowheads="1"/>
          </p:cNvSpPr>
          <p:nvPr/>
        </p:nvSpPr>
        <p:spPr bwMode="auto">
          <a:xfrm>
            <a:off x="500034" y="2428868"/>
            <a:ext cx="8215370" cy="33137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Aft>
                <a:spcPts val="800"/>
              </a:spcAft>
            </a:pPr>
            <a:r>
              <a:rPr lang="en-US" sz="1400" dirty="0" smtClean="0"/>
              <a:t>Dr. Jimmy Chen is a versatile, highly driven Fortune 500 executive with over 28 years of extensive experience in the global automotive, New Energy Electric Vehicle (EV), &amp;</a:t>
            </a:r>
            <a:r>
              <a:rPr lang="en-US" sz="1400" dirty="0" err="1" smtClean="0"/>
              <a:t>Telematic</a:t>
            </a:r>
            <a:r>
              <a:rPr lang="en-US" sz="1400" dirty="0" smtClean="0"/>
              <a:t>/Internet of Vehicle(IOV)/Over-the-Air (OTA) Technology areas. A strategic problem-solver and hands-on leader.</a:t>
            </a:r>
          </a:p>
          <a:p>
            <a:pPr algn="just">
              <a:spcAft>
                <a:spcPts val="800"/>
              </a:spcAft>
            </a:pPr>
            <a:r>
              <a:rPr lang="en-US" sz="1400" dirty="0" smtClean="0"/>
              <a:t>Jimmy has proven track record of driving significant revenue growth in highly competitive business markets, operations excellent/Lean implementation, turn-around Joint Venture (JV) operations, and leading Chinese company to go </a:t>
            </a:r>
            <a:r>
              <a:rPr lang="en-US" sz="1400" dirty="0" err="1" smtClean="0"/>
              <a:t>globalization.Jimmy</a:t>
            </a:r>
            <a:r>
              <a:rPr lang="en-US" sz="1400" dirty="0" smtClean="0"/>
              <a:t> had international work experience in USA, Mexico, Germany, Japan, Korea, India, Thailand, &amp; Greater China region. </a:t>
            </a:r>
          </a:p>
          <a:p>
            <a:pPr algn="just">
              <a:spcAft>
                <a:spcPts val="800"/>
              </a:spcAft>
            </a:pPr>
            <a:r>
              <a:rPr lang="en-US" sz="1400" dirty="0" smtClean="0"/>
              <a:t>Jimmy is currently President, </a:t>
            </a:r>
            <a:r>
              <a:rPr lang="en-US" sz="1400" dirty="0" err="1" smtClean="0"/>
              <a:t>Carota</a:t>
            </a:r>
            <a:r>
              <a:rPr lang="en-US" sz="1400" dirty="0" smtClean="0"/>
              <a:t> Technology Corp, focusing on </a:t>
            </a:r>
            <a:r>
              <a:rPr lang="en-US" sz="1400" dirty="0" err="1" smtClean="0"/>
              <a:t>telematics</a:t>
            </a:r>
            <a:r>
              <a:rPr lang="en-US" sz="1400" dirty="0" smtClean="0"/>
              <a:t>/internet of vehicle (IOV) and is also a Senior Advisor at </a:t>
            </a:r>
            <a:r>
              <a:rPr lang="en-US" sz="1400" dirty="0" err="1" smtClean="0"/>
              <a:t>InterChina</a:t>
            </a:r>
            <a:r>
              <a:rPr lang="en-US" sz="1400" dirty="0" smtClean="0"/>
              <a:t> consulting.  Jimmy has served as CEO at Shenzhen Senior Technology Material Co., Ltd. (300568.SZ), and Globe Group Co. (JV of China </a:t>
            </a:r>
            <a:r>
              <a:rPr lang="en-US" sz="1400" dirty="0" err="1" smtClean="0"/>
              <a:t>Greenworks</a:t>
            </a:r>
            <a:r>
              <a:rPr lang="en-US" sz="1400" dirty="0" smtClean="0"/>
              <a:t> tool Ltd. and Germany </a:t>
            </a:r>
            <a:r>
              <a:rPr lang="en-US" sz="1400" dirty="0" err="1" smtClean="0"/>
              <a:t>Stihl</a:t>
            </a:r>
            <a:r>
              <a:rPr lang="en-US" sz="1400" dirty="0" smtClean="0"/>
              <a:t> Co.), as COO of </a:t>
            </a:r>
            <a:r>
              <a:rPr lang="en-US" sz="1400" dirty="0" err="1" smtClean="0"/>
              <a:t>Minth</a:t>
            </a:r>
            <a:r>
              <a:rPr lang="en-US" sz="1400" dirty="0" smtClean="0"/>
              <a:t> Group Ltd. (0425.HK), and as President, greater China region, </a:t>
            </a:r>
            <a:r>
              <a:rPr lang="en-US" sz="1400" dirty="0" err="1" smtClean="0"/>
              <a:t>Autoliv</a:t>
            </a:r>
            <a:r>
              <a:rPr lang="en-US" sz="1400" dirty="0" smtClean="0"/>
              <a:t>.  Jimmy has also served in Senior Executive position at Owens Corning, Danaher, ZF-TRW, Delphi Automotive, and as Assistant Professor/Chairman of Computer Integrated Manufacturing Systems (CIMs) </a:t>
            </a:r>
            <a:r>
              <a:rPr lang="en-US" sz="1400" dirty="0" err="1" smtClean="0"/>
              <a:t>Programat</a:t>
            </a:r>
            <a:r>
              <a:rPr lang="en-US" sz="1400" dirty="0" smtClean="0"/>
              <a:t> JSU, USA.</a:t>
            </a:r>
          </a:p>
        </p:txBody>
      </p:sp>
      <p:pic>
        <p:nvPicPr>
          <p:cNvPr id="7" name="image1.jpeg"/>
          <p:cNvPicPr/>
          <p:nvPr/>
        </p:nvPicPr>
        <p:blipFill>
          <a:blip r:embed="rId2" cstate="print"/>
          <a:stretch>
            <a:fillRect/>
          </a:stretch>
        </p:blipFill>
        <p:spPr>
          <a:xfrm>
            <a:off x="642910" y="428604"/>
            <a:ext cx="1285884" cy="1637894"/>
          </a:xfrm>
          <a:prstGeom prst="rect">
            <a:avLst/>
          </a:prstGeom>
        </p:spPr>
      </p:pic>
    </p:spTree>
    <p:extLst>
      <p:ext uri="{BB962C8B-B14F-4D97-AF65-F5344CB8AC3E}">
        <p14:creationId xmlns="" xmlns:p14="http://schemas.microsoft.com/office/powerpoint/2010/main" val="451824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2786050" y="785794"/>
            <a:ext cx="5929354" cy="1200329"/>
          </a:xfrm>
          <a:prstGeom prst="rect">
            <a:avLst/>
          </a:prstGeom>
          <a:noFill/>
          <a:ln w="9525">
            <a:noFill/>
            <a:miter lim="800000"/>
            <a:headEnd/>
            <a:tailEnd/>
          </a:ln>
        </p:spPr>
        <p:txBody>
          <a:bodyPr wrap="square" anchor="ctr">
            <a:spAutoFit/>
          </a:bodyPr>
          <a:lstStyle/>
          <a:p>
            <a:pPr>
              <a:tabLst>
                <a:tab pos="304800" algn="l"/>
              </a:tabLst>
            </a:pPr>
            <a:r>
              <a:rPr lang="en-US" sz="2000" b="1" dirty="0" smtClean="0"/>
              <a:t>Chris R. Deans</a:t>
            </a:r>
          </a:p>
          <a:p>
            <a:pPr>
              <a:tabLst>
                <a:tab pos="304800" algn="l"/>
              </a:tabLst>
            </a:pPr>
            <a:endParaRPr lang="en-US" altLang="zh-CN" sz="2000" b="1" dirty="0" smtClean="0">
              <a:latin typeface="Arial" charset="0"/>
              <a:ea typeface="宋体" charset="-122"/>
            </a:endParaRPr>
          </a:p>
          <a:p>
            <a:r>
              <a:rPr lang="en-US" sz="1600" b="1" dirty="0" smtClean="0"/>
              <a:t>Executive Coach and Consultant </a:t>
            </a:r>
          </a:p>
          <a:p>
            <a:r>
              <a:rPr lang="en-US" altLang="zh-CN" sz="1600" dirty="0" smtClean="0"/>
              <a:t>I</a:t>
            </a:r>
            <a:r>
              <a:rPr lang="en-US" sz="1600" dirty="0" smtClean="0"/>
              <a:t>n Operations and Global Supply Chain</a:t>
            </a:r>
            <a:endParaRPr lang="zh-CN" altLang="en-US" sz="1600" dirty="0" smtClean="0"/>
          </a:p>
        </p:txBody>
      </p:sp>
      <p:sp>
        <p:nvSpPr>
          <p:cNvPr id="20481" name="Rectangle 1"/>
          <p:cNvSpPr>
            <a:spLocks noChangeArrowheads="1"/>
          </p:cNvSpPr>
          <p:nvPr/>
        </p:nvSpPr>
        <p:spPr bwMode="auto">
          <a:xfrm>
            <a:off x="500034" y="2286178"/>
            <a:ext cx="8215370" cy="38574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Aft>
                <a:spcPts val="800"/>
              </a:spcAft>
            </a:pPr>
            <a:r>
              <a:rPr lang="en-US" sz="1400" dirty="0" smtClean="0"/>
              <a:t>With more than thirty years’ experience in lean manufacturing and global supply chain management, Chris now provides executive coaching and operational excellence consulting for multi-national clients such as Jaguar Land Rover, Babcock &amp; Wilcox, GlaxoSmithKline, Starbucks China and Goodyear in Mainland China and Asia-Pacific. He has served as an interim and full-time factory manager and GM for SME manufacturers in China. As the </a:t>
            </a:r>
            <a:r>
              <a:rPr lang="en-US" sz="1400" dirty="0" err="1" smtClean="0"/>
              <a:t>LeanTech</a:t>
            </a:r>
            <a:r>
              <a:rPr lang="en-US" sz="1400" dirty="0" smtClean="0"/>
              <a:t> International Consulting (Nanjing) President, Chris has provided executive coaching and consulting on many </a:t>
            </a:r>
            <a:r>
              <a:rPr lang="en-US" sz="1400" dirty="0" err="1" smtClean="0"/>
              <a:t>OpEx</a:t>
            </a:r>
            <a:r>
              <a:rPr lang="en-US" sz="1400" dirty="0" smtClean="0"/>
              <a:t> and supply chain projects. He and his team </a:t>
            </a:r>
            <a:r>
              <a:rPr lang="en-US" sz="1400" dirty="0" err="1" smtClean="0"/>
              <a:t>havedeveloped</a:t>
            </a:r>
            <a:r>
              <a:rPr lang="en-US" sz="1400" dirty="0" smtClean="0"/>
              <a:t> and led many executive training programs, workshops and seminars. Chris was one of the founders of the China Centre for Operational Excellence that </a:t>
            </a:r>
            <a:r>
              <a:rPr lang="en-US" sz="1400" dirty="0" err="1" smtClean="0"/>
              <a:t>establishedthe</a:t>
            </a:r>
            <a:r>
              <a:rPr lang="en-US" sz="1400" dirty="0" smtClean="0"/>
              <a:t> Shingo Institute’s first educational partner in China and led to China’s first company to </a:t>
            </a:r>
            <a:r>
              <a:rPr lang="en-US" sz="1400" dirty="0" err="1" smtClean="0"/>
              <a:t>successfullyreceive</a:t>
            </a:r>
            <a:r>
              <a:rPr lang="en-US" sz="1400" dirty="0" smtClean="0"/>
              <a:t> Shingo recognition.</a:t>
            </a:r>
          </a:p>
          <a:p>
            <a:pPr algn="just">
              <a:spcAft>
                <a:spcPts val="800"/>
              </a:spcAft>
            </a:pPr>
            <a:r>
              <a:rPr lang="en-US" sz="1400" dirty="0" smtClean="0"/>
              <a:t>Chris publishes blogs on coaching, high-performance teams and executive leadership. He is a member of the ICF – International Coaching Federation and ATTA, the Asia Transformation and Turnaround Association, an organization dedicated to assisting businesses in stress. He </a:t>
            </a:r>
            <a:r>
              <a:rPr lang="en-US" sz="1400" dirty="0" err="1" smtClean="0"/>
              <a:t>hasalso</a:t>
            </a:r>
            <a:r>
              <a:rPr lang="en-US" sz="1400" dirty="0" smtClean="0"/>
              <a:t> lectured on Leadership, Supply Chain, and Operations for </a:t>
            </a:r>
            <a:r>
              <a:rPr lang="en-US" sz="1400" dirty="0" err="1" smtClean="0"/>
              <a:t>Hult</a:t>
            </a:r>
            <a:r>
              <a:rPr lang="en-US" sz="1400" dirty="0" smtClean="0"/>
              <a:t> University, </a:t>
            </a:r>
            <a:r>
              <a:rPr lang="en-US" sz="1400" dirty="0" err="1" smtClean="0"/>
              <a:t>Fudan</a:t>
            </a:r>
            <a:r>
              <a:rPr lang="en-US" sz="1400" dirty="0" smtClean="0"/>
              <a:t> University, Webster University, SKEMA, the University of Northern Iowa and the University of Aberdeen in their Executive MBA programs and has provided 1:1 coaching for MBA and EMBA students of East China Normal University and Tong </a:t>
            </a:r>
            <a:r>
              <a:rPr lang="en-US" sz="1400" dirty="0" err="1" smtClean="0"/>
              <a:t>Ji</a:t>
            </a:r>
            <a:r>
              <a:rPr lang="en-US" sz="1400" dirty="0" smtClean="0"/>
              <a:t> University.</a:t>
            </a:r>
          </a:p>
        </p:txBody>
      </p:sp>
      <p:pic>
        <p:nvPicPr>
          <p:cNvPr id="6" name="Picture 1" descr="A person wearing a suit and tie&#10;&#10;Description automatically generated"/>
          <p:cNvPicPr/>
          <p:nvPr/>
        </p:nvPicPr>
        <p:blipFill rotWithShape="1">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l="17329" r="15011" b="28949"/>
          <a:stretch/>
        </p:blipFill>
        <p:spPr bwMode="auto">
          <a:xfrm>
            <a:off x="571472" y="500042"/>
            <a:ext cx="1357322" cy="1571636"/>
          </a:xfrm>
          <a:prstGeom prst="rect">
            <a:avLst/>
          </a:prstGeom>
          <a:ln>
            <a:noFill/>
          </a:ln>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a:ext>
          </a:extLst>
        </p:spPr>
      </p:pic>
    </p:spTree>
    <p:extLst>
      <p:ext uri="{BB962C8B-B14F-4D97-AF65-F5344CB8AC3E}">
        <p14:creationId xmlns="" xmlns:p14="http://schemas.microsoft.com/office/powerpoint/2010/main" val="451824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2786050" y="1000108"/>
            <a:ext cx="5929354" cy="1200329"/>
          </a:xfrm>
          <a:prstGeom prst="rect">
            <a:avLst/>
          </a:prstGeom>
          <a:noFill/>
          <a:ln w="9525">
            <a:noFill/>
            <a:miter lim="800000"/>
            <a:headEnd/>
            <a:tailEnd/>
          </a:ln>
        </p:spPr>
        <p:txBody>
          <a:bodyPr wrap="square" anchor="ctr">
            <a:spAutoFit/>
          </a:bodyPr>
          <a:lstStyle/>
          <a:p>
            <a:pPr>
              <a:tabLst>
                <a:tab pos="304800" algn="l"/>
              </a:tabLst>
            </a:pPr>
            <a:r>
              <a:rPr lang="en-US" sz="2000" b="1" dirty="0" smtClean="0"/>
              <a:t>Roger </a:t>
            </a:r>
            <a:r>
              <a:rPr lang="en-US" sz="2000" b="1" dirty="0" err="1" smtClean="0"/>
              <a:t>Bischof</a:t>
            </a:r>
            <a:endParaRPr lang="en-US" sz="2000" b="1" dirty="0" smtClean="0"/>
          </a:p>
          <a:p>
            <a:pPr>
              <a:tabLst>
                <a:tab pos="304800" algn="l"/>
              </a:tabLst>
            </a:pPr>
            <a:endParaRPr lang="en-US" altLang="zh-CN" sz="2000" b="1" dirty="0" smtClean="0">
              <a:latin typeface="Arial" charset="0"/>
              <a:ea typeface="宋体" charset="-122"/>
            </a:endParaRPr>
          </a:p>
          <a:p>
            <a:r>
              <a:rPr lang="en-US" sz="1600" b="1" dirty="0" smtClean="0"/>
              <a:t>Attorney Partner </a:t>
            </a:r>
          </a:p>
          <a:p>
            <a:r>
              <a:rPr lang="en-US" sz="1600" dirty="0" smtClean="0"/>
              <a:t>Bonnard Lawson</a:t>
            </a:r>
            <a:endParaRPr lang="zh-CN" altLang="en-US" sz="1600" dirty="0" smtClean="0"/>
          </a:p>
        </p:txBody>
      </p:sp>
      <p:sp>
        <p:nvSpPr>
          <p:cNvPr id="20481" name="Rectangle 1"/>
          <p:cNvSpPr>
            <a:spLocks noChangeArrowheads="1"/>
          </p:cNvSpPr>
          <p:nvPr/>
        </p:nvSpPr>
        <p:spPr bwMode="auto">
          <a:xfrm>
            <a:off x="500034" y="2690429"/>
            <a:ext cx="8215370" cy="26673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Aft>
                <a:spcPts val="800"/>
              </a:spcAft>
            </a:pPr>
            <a:r>
              <a:rPr lang="en-US" sz="1400" dirty="0" smtClean="0"/>
              <a:t>Roger is dually-qualified as a lawyer and chartered certified accountant. He is the Chairman of Asia Transformation &amp; Turnaround Association (ATTA) and a member of the board of Swiss Chinese Chamber of Commerce (</a:t>
            </a:r>
            <a:r>
              <a:rPr lang="en-US" sz="1400" dirty="0" err="1" smtClean="0"/>
              <a:t>SwissCham</a:t>
            </a:r>
            <a:r>
              <a:rPr lang="en-US" sz="1400" dirty="0" smtClean="0"/>
              <a:t>). </a:t>
            </a:r>
          </a:p>
          <a:p>
            <a:pPr algn="just">
              <a:spcAft>
                <a:spcPts val="800"/>
              </a:spcAft>
            </a:pPr>
            <a:r>
              <a:rPr lang="en-US" sz="1400" dirty="0" smtClean="0"/>
              <a:t>Prior to joining Bonnard Lawson as a partner, he was an associate at Baker McKenzie in Singapore and Switzerland as well as a senior consultant corporate finance and senior auditor at big4 accounting firm Deloitte. Roger focuses his practice primarily on cross-border restructurings and insolvencies, market entry advice, foreign investment into China, Chinese outward investment, international business structuring, inbound and outbound M&amp;A, PE and VC. </a:t>
            </a:r>
          </a:p>
          <a:p>
            <a:pPr algn="just">
              <a:spcAft>
                <a:spcPts val="800"/>
              </a:spcAft>
            </a:pPr>
            <a:r>
              <a:rPr lang="en-US" sz="1400" dirty="0" smtClean="0"/>
              <a:t>With his interdisciplinary background and the substantial experience he has gained in both Asia and Europe, Roger has been involved in a number of complex and high-profile distressed transactions and turnarounds.</a:t>
            </a:r>
          </a:p>
        </p:txBody>
      </p:sp>
      <p:sp>
        <p:nvSpPr>
          <p:cNvPr id="35844" name="AutoShape 4" descr="http://ntmail.global-mail.cn/webmail/web/php/user/mail/view.php?method=gir&amp;name=22.B.4723473bbea8f7e93f3157d4b2eccc77.1586763101&amp;start=14756&amp;end=81172&amp;charset=us-ascii&amp;encoding=base64&amp;ctype=image/jpeg&amp;account=leona.liu@taplowgroup.com.cn"/>
          <p:cNvSpPr>
            <a:spLocks noChangeAspect="1" noChangeArrowheads="1"/>
          </p:cNvSpPr>
          <p:nvPr/>
        </p:nvSpPr>
        <p:spPr bwMode="auto">
          <a:xfrm>
            <a:off x="4000496" y="928670"/>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pic>
        <p:nvPicPr>
          <p:cNvPr id="35845" name="Picture 5" descr="D:\工作\14-讲师 教练\TT\材料\Fwd_ 转发_ ATTA Webinar\Roger.jpg"/>
          <p:cNvPicPr>
            <a:picLocks noChangeAspect="1" noChangeArrowheads="1"/>
          </p:cNvPicPr>
          <p:nvPr/>
        </p:nvPicPr>
        <p:blipFill>
          <a:blip r:embed="rId2"/>
          <a:srcRect/>
          <a:stretch>
            <a:fillRect/>
          </a:stretch>
        </p:blipFill>
        <p:spPr bwMode="auto">
          <a:xfrm>
            <a:off x="600047" y="642918"/>
            <a:ext cx="1257309" cy="1571636"/>
          </a:xfrm>
          <a:prstGeom prst="rect">
            <a:avLst/>
          </a:prstGeom>
          <a:noFill/>
        </p:spPr>
      </p:pic>
    </p:spTree>
    <p:extLst>
      <p:ext uri="{BB962C8B-B14F-4D97-AF65-F5344CB8AC3E}">
        <p14:creationId xmlns="" xmlns:p14="http://schemas.microsoft.com/office/powerpoint/2010/main" val="451824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2786050" y="1000108"/>
            <a:ext cx="5929354" cy="1231106"/>
          </a:xfrm>
          <a:prstGeom prst="rect">
            <a:avLst/>
          </a:prstGeom>
          <a:noFill/>
          <a:ln w="9525">
            <a:noFill/>
            <a:miter lim="800000"/>
            <a:headEnd/>
            <a:tailEnd/>
          </a:ln>
        </p:spPr>
        <p:txBody>
          <a:bodyPr wrap="square" anchor="ctr">
            <a:spAutoFit/>
          </a:bodyPr>
          <a:lstStyle/>
          <a:p>
            <a:pPr>
              <a:tabLst>
                <a:tab pos="304800" algn="l"/>
              </a:tabLst>
            </a:pPr>
            <a:r>
              <a:rPr lang="en-US" sz="2000" b="1" dirty="0" smtClean="0"/>
              <a:t>Arie </a:t>
            </a:r>
            <a:r>
              <a:rPr lang="en-US" sz="2000" b="1" dirty="0" err="1" smtClean="0"/>
              <a:t>Schreier</a:t>
            </a:r>
            <a:endParaRPr lang="en-US" sz="2000" b="1" dirty="0" smtClean="0"/>
          </a:p>
          <a:p>
            <a:pPr>
              <a:tabLst>
                <a:tab pos="304800" algn="l"/>
              </a:tabLst>
            </a:pPr>
            <a:endParaRPr lang="en-US" altLang="zh-CN" sz="2000" b="1" dirty="0" smtClean="0">
              <a:latin typeface="Arial" charset="0"/>
              <a:ea typeface="宋体" charset="-122"/>
            </a:endParaRPr>
          </a:p>
          <a:p>
            <a:r>
              <a:rPr lang="en-US" sz="1600" b="1" dirty="0" smtClean="0"/>
              <a:t>General Manager</a:t>
            </a:r>
            <a:endParaRPr lang="zh-CN" altLang="en-US" sz="1600" dirty="0" smtClean="0"/>
          </a:p>
          <a:p>
            <a:r>
              <a:rPr lang="en-US" sz="1600" dirty="0" smtClean="0"/>
              <a:t>PTL Group- China</a:t>
            </a:r>
          </a:p>
        </p:txBody>
      </p:sp>
      <p:sp>
        <p:nvSpPr>
          <p:cNvPr id="20481" name="Rectangle 1"/>
          <p:cNvSpPr>
            <a:spLocks noChangeArrowheads="1"/>
          </p:cNvSpPr>
          <p:nvPr/>
        </p:nvSpPr>
        <p:spPr bwMode="auto">
          <a:xfrm>
            <a:off x="500034" y="2571744"/>
            <a:ext cx="8215370" cy="32008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Aft>
                <a:spcPts val="800"/>
              </a:spcAft>
            </a:pPr>
            <a:r>
              <a:rPr lang="en-US" sz="1400" dirty="0" smtClean="0"/>
              <a:t>Arie </a:t>
            </a:r>
            <a:r>
              <a:rPr lang="en-US" sz="1400" dirty="0" err="1" smtClean="0"/>
              <a:t>Schreier</a:t>
            </a:r>
            <a:r>
              <a:rPr lang="en-US" sz="1400" dirty="0" smtClean="0"/>
              <a:t> has over 20 years of management experience with companies and diplomatic missions throughout Asia, Australia and South America. He has spent the last 12 years managing logistics, administration, HR, recruiting, finance, and manufacturing operations for foreign companies in China</a:t>
            </a:r>
            <a:r>
              <a:rPr lang="en-US" sz="1400" dirty="0" smtClean="0"/>
              <a:t>.</a:t>
            </a:r>
            <a:endParaRPr lang="zh-CN" altLang="en-US" sz="1400" dirty="0" smtClean="0"/>
          </a:p>
          <a:p>
            <a:pPr algn="just">
              <a:spcAft>
                <a:spcPts val="800"/>
              </a:spcAft>
            </a:pPr>
            <a:r>
              <a:rPr lang="en-US" sz="1400" dirty="0" smtClean="0"/>
              <a:t>Since 2014 he has been nominated as General Manager of PTL Group - China after fulfilling the role of a COO and VP Sales and Marketing of PTL Group</a:t>
            </a:r>
            <a:r>
              <a:rPr lang="en-US" sz="1400" dirty="0" smtClean="0"/>
              <a:t>.</a:t>
            </a:r>
            <a:endParaRPr lang="zh-CN" altLang="en-US" sz="1400" dirty="0" smtClean="0"/>
          </a:p>
          <a:p>
            <a:pPr algn="just">
              <a:spcAft>
                <a:spcPts val="800"/>
              </a:spcAft>
            </a:pPr>
            <a:r>
              <a:rPr lang="en-US" sz="1400" dirty="0" smtClean="0"/>
              <a:t> Arie has been working with a number of international companies to manage their sales, logistics, and manufacturing operations more successfully in a challenging China market. He was also involved in several Operational Audit as well as Turnaround and transformation projects for foreign Owned entities in China. As one of the founders of the China Industrial Initiative (CI2), he is actively involved in the establishment and management of several manufacturing facilities in the </a:t>
            </a:r>
            <a:r>
              <a:rPr lang="en-US" sz="1400" dirty="0" smtClean="0"/>
              <a:t>country.</a:t>
            </a:r>
          </a:p>
          <a:p>
            <a:pPr algn="just">
              <a:spcAft>
                <a:spcPts val="800"/>
              </a:spcAft>
            </a:pPr>
            <a:r>
              <a:rPr lang="en-US" sz="1400" dirty="0" smtClean="0"/>
              <a:t>He </a:t>
            </a:r>
            <a:r>
              <a:rPr lang="en-US" sz="1400" dirty="0" smtClean="0"/>
              <a:t>holds Masters Degrees in Entrepreneurship and Innovation from Swinburne University in Melbourne, Australia, and Public Administration from Tel Aviv University, and a BA in Political Science and International Relations from Tel Aviv University</a:t>
            </a:r>
            <a:r>
              <a:rPr lang="en-US" sz="1400" dirty="0" smtClean="0"/>
              <a:t>.</a:t>
            </a:r>
            <a:endParaRPr lang="en-US" sz="1400" dirty="0" smtClean="0"/>
          </a:p>
        </p:txBody>
      </p:sp>
      <p:sp>
        <p:nvSpPr>
          <p:cNvPr id="35844" name="AutoShape 4" descr="http://ntmail.global-mail.cn/webmail/web/php/user/mail/view.php?method=gir&amp;name=22.B.4723473bbea8f7e93f3157d4b2eccc77.1586763101&amp;start=14756&amp;end=81172&amp;charset=us-ascii&amp;encoding=base64&amp;ctype=image/jpeg&amp;account=leona.liu@taplowgroup.com.cn"/>
          <p:cNvSpPr>
            <a:spLocks noChangeAspect="1" noChangeArrowheads="1"/>
          </p:cNvSpPr>
          <p:nvPr/>
        </p:nvSpPr>
        <p:spPr bwMode="auto">
          <a:xfrm>
            <a:off x="4000496" y="928670"/>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pic>
        <p:nvPicPr>
          <p:cNvPr id="6" name="图片 5" descr="D:\Picture gallery\Zvika\New Folder\IMG_4091-Photo- Sivan Farag העתק.jpg"/>
          <p:cNvPicPr/>
          <p:nvPr/>
        </p:nvPicPr>
        <p:blipFill>
          <a:blip r:embed="rId2" cstate="print"/>
          <a:srcRect t="12524" r="11111" b="15550"/>
          <a:stretch>
            <a:fillRect/>
          </a:stretch>
        </p:blipFill>
        <p:spPr bwMode="auto">
          <a:xfrm>
            <a:off x="571472" y="642918"/>
            <a:ext cx="1285884" cy="1607355"/>
          </a:xfrm>
          <a:prstGeom prst="rect">
            <a:avLst/>
          </a:prstGeom>
          <a:noFill/>
          <a:ln w="9525">
            <a:noFill/>
            <a:miter lim="800000"/>
            <a:headEnd/>
            <a:tailEnd/>
          </a:ln>
        </p:spPr>
      </p:pic>
    </p:spTree>
    <p:extLst>
      <p:ext uri="{BB962C8B-B14F-4D97-AF65-F5344CB8AC3E}">
        <p14:creationId xmlns="" xmlns:p14="http://schemas.microsoft.com/office/powerpoint/2010/main" val="4518242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DOC_GUID" val="{f745011c-0afe-4220-8d21-1b9965fd6b76}"/>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8067</TotalTime>
  <Words>1104</Words>
  <Application>Microsoft Macintosh PowerPoint</Application>
  <PresentationFormat>全屏显示(4:3)</PresentationFormat>
  <Paragraphs>42</Paragraphs>
  <Slides>6</Slides>
  <Notes>0</Notes>
  <HiddenSlides>0</HiddenSlides>
  <MMClips>0</MMClips>
  <ScaleCrop>false</ScaleCrop>
  <HeadingPairs>
    <vt:vector size="4" baseType="variant">
      <vt:variant>
        <vt:lpstr>主题</vt:lpstr>
      </vt:variant>
      <vt:variant>
        <vt:i4>1</vt:i4>
      </vt:variant>
      <vt:variant>
        <vt:lpstr>幻灯片标题</vt:lpstr>
      </vt:variant>
      <vt:variant>
        <vt:i4>6</vt:i4>
      </vt:variant>
    </vt:vector>
  </HeadingPairs>
  <TitlesOfParts>
    <vt:vector size="7" baseType="lpstr">
      <vt:lpstr>Office 主题</vt:lpstr>
      <vt:lpstr>幻灯片 1</vt:lpstr>
      <vt:lpstr>幻灯片 2</vt:lpstr>
      <vt:lpstr>幻灯片 3</vt:lpstr>
      <vt:lpstr>幻灯片 4</vt:lpstr>
      <vt:lpstr>幻灯片 5</vt:lpstr>
      <vt:lpstr>幻灯片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dell</dc:creator>
  <cp:lastModifiedBy>PC</cp:lastModifiedBy>
  <cp:revision>158</cp:revision>
  <cp:lastPrinted>2018-09-04T12:10:00Z</cp:lastPrinted>
  <dcterms:created xsi:type="dcterms:W3CDTF">2011-05-19T15:16:00Z</dcterms:created>
  <dcterms:modified xsi:type="dcterms:W3CDTF">2020-04-14T01:22:55Z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2052-11.1.0.8527</vt:lpwstr>
  </property>
</Properties>
</file>